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embeddedFontLst>
    <p:embeddedFont>
      <p:font typeface="Lustria"/>
      <p:regular r:id="rId27"/>
    </p:embeddedFont>
    <p:embeddedFont>
      <p:font typeface="Roboto Mono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ibd3aoMvIJnB1KdK3w0KoQeqn6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Mono-regular.fntdata"/><Relationship Id="rId27" Type="http://schemas.openxmlformats.org/officeDocument/2006/relationships/font" Target="fonts/Lustri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חישוב - בברונז (לא דאטה גולמי) </a:t>
            </a:r>
            <a:endParaRPr/>
          </a:p>
        </p:txBody>
      </p:sp>
      <p:sp>
        <p:nvSpPr>
          <p:cNvPr id="235" name="Google Shape;235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המודל עושה שימוש בתכונות מועשרות מטבלת </a:t>
            </a:r>
            <a:r>
              <a:rPr b="1" lang="en-US" sz="1100"/>
              <a:t>ml_features</a:t>
            </a:r>
            <a:r>
              <a:rPr lang="en-US" sz="1100"/>
              <a:t>: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/>
              <a:t>תכונות עיקריות</a:t>
            </a:r>
            <a:br>
              <a:rPr b="1" lang="en-US" sz="1100"/>
            </a:br>
            <a:r>
              <a:rPr lang="en-US" sz="1100"/>
              <a:t>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last_rating</a:t>
            </a:r>
            <a:r>
              <a:rPr lang="en-US" sz="1100"/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total_sessions</a:t>
            </a:r>
            <a:r>
              <a:rPr lang="en-US" sz="1100"/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avg_rating</a:t>
            </a:r>
            <a:r>
              <a:rPr lang="en-US" sz="1100"/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time_since_last_visit</a:t>
            </a:r>
            <a:r>
              <a:rPr lang="en-US" sz="1100"/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colors_used_last</a:t>
            </a:r>
            <a:r>
              <a:rPr lang="en-US" sz="1100"/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instagram_engagement</a:t>
            </a:r>
            <a:r>
              <a:rPr lang="en-US" sz="1100"/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branch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/>
              <a:t>משתנה מטרה</a:t>
            </a:r>
            <a:br>
              <a:rPr b="1" lang="en-US" sz="1100"/>
            </a:br>
            <a:r>
              <a:rPr lang="en-US" sz="1100"/>
              <a:t>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will_rebook</a:t>
            </a:r>
            <a:r>
              <a:rPr lang="en-US" sz="1100"/>
              <a:t> – חוזה האם הלקוחה תחזור תוך 30 ימים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בעולם הדינמי והמתפתח של יופי וטיפוח עצמי, מכוני הציפורניים ממלאים תפקיד חשוב ביצירת חוויות מותאמות אישית ללקוחות.</a:t>
            </a:r>
            <a:br>
              <a:rPr lang="en-US"/>
            </a:br>
            <a:r>
              <a:rPr lang="en-US"/>
              <a:t> הפרויקט עושה שימוש בנתונים כדי להבין טוב יותר מה הלקוחות אוהבים, לשפר את איכות השירות, ולייעל את הפעילות היומיומית — וכל זאת כדי להפוך את חוויית הסלון לטובה עוד יותר.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טבלאות שכבת </a:t>
            </a:r>
            <a:r>
              <a:rPr b="1" lang="en-US" sz="1100"/>
              <a:t>ה-Gold</a:t>
            </a:r>
            <a:r>
              <a:rPr lang="en-US" sz="1100"/>
              <a:t> משרתות מדדים עסקיים מרכזיים וצרכים ויזואליים: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/>
              <a:t>מדדי שביעות רצון לקוחות</a:t>
            </a:r>
            <a:r>
              <a:rPr lang="en-US" sz="1100"/>
              <a:t> </a:t>
            </a:r>
            <a:r>
              <a:rPr i="1" lang="en-US" sz="1100"/>
              <a:t>(מ־gold_customer_metrics)</a:t>
            </a:r>
            <a:br>
              <a:rPr i="1" lang="en-US" sz="1100"/>
            </a:br>
            <a:r>
              <a:rPr lang="en-US" sz="1100"/>
              <a:t> דירוג ממוצע לפי סניף, תובנות ממשוב הלקוחות.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/>
              <a:t>ניתוח מעורבות לפי צבעים</a:t>
            </a:r>
            <a:r>
              <a:rPr lang="en-US" sz="1100"/>
              <a:t> </a:t>
            </a:r>
            <a:r>
              <a:rPr i="1" lang="en-US" sz="1100"/>
              <a:t>(מ־gold_color_engagement)</a:t>
            </a:r>
            <a:br>
              <a:rPr i="1" lang="en-US" sz="1100"/>
            </a:br>
            <a:r>
              <a:rPr lang="en-US" sz="1100"/>
              <a:t> הצבעים הפופולריים ביותר לפי עונה, על בסיס לייקים ותגובות.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/>
              <a:t>תעשייה</a:t>
            </a:r>
            <a:br>
              <a:rPr b="1" lang="en-US" sz="1100"/>
            </a:br>
            <a:r>
              <a:rPr lang="en-US" sz="1100"/>
              <a:t> יופי וטיפוח אישי – מכוני ציפורניים</a:t>
            </a:r>
            <a:endParaRPr sz="1100"/>
          </a:p>
          <a:p>
            <a:pPr indent="0" lvl="0" marL="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/>
              <a:t>בעיה עסקית</a:t>
            </a:r>
            <a:endParaRPr b="1" sz="1100"/>
          </a:p>
          <a:p>
            <a:pPr indent="-298450" lvl="0" marL="4572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אילו צבעים מועדפים על ידי לקוחות</a:t>
            </a:r>
            <a:br>
              <a:rPr lang="en-US" sz="1100"/>
            </a:br>
            <a:endParaRPr sz="1100"/>
          </a:p>
          <a:p>
            <a:pPr indent="-298450" lvl="0" marL="4572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צורך בניהול מלאי חכם</a:t>
            </a:r>
            <a:br>
              <a:rPr lang="en-US" sz="1100"/>
            </a:br>
            <a:endParaRPr sz="1100"/>
          </a:p>
          <a:p>
            <a:pPr indent="-298450" lvl="0" marL="4572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שימור לקוחות באמצעות חיזוי ביקורים חוזרים</a:t>
            </a:r>
            <a:endParaRPr sz="1100"/>
          </a:p>
          <a:p>
            <a:pPr indent="0" lvl="0" marL="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Salon Owners:</a:t>
            </a:r>
            <a:br>
              <a:rPr lang="en-US"/>
            </a:br>
            <a:r>
              <a:rPr lang="en-US"/>
              <a:t>- Real-time insights on satisfaction and revenue</a:t>
            </a:r>
            <a:br>
              <a:rPr lang="en-US"/>
            </a:br>
            <a:r>
              <a:rPr lang="en-US"/>
              <a:t>- Strategic decisions on branches, employees, and promotions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/>
              <a:t>בעלי מכון: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תובנות בזמן אמת על שביעות רצון והכנסות</a:t>
            </a:r>
            <a:br>
              <a:rPr lang="en-U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קבלת החלטות אסטרטגיות לגבי סניפים, עובדים ומבצעים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Marketing Team:</a:t>
            </a:r>
            <a:br>
              <a:rPr lang="en-US"/>
            </a:br>
            <a:r>
              <a:rPr lang="en-US"/>
              <a:t>- Track trending colors and seasonal preferences</a:t>
            </a:r>
            <a:br>
              <a:rPr lang="en-US"/>
            </a:br>
            <a:r>
              <a:rPr lang="en-US"/>
              <a:t>- Run personalized campaigns using rebooking predictions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/>
              <a:t>צוות שיווק: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מעקב אחר צבעים טרנדיים והעדפות עונתיות</a:t>
            </a:r>
            <a:br>
              <a:rPr lang="en-U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הפעלת קמפיינים מותאמים אישית באמצעות חיזוי הזמנות חוזרות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Inventory Managers:</a:t>
            </a:r>
            <a:br>
              <a:rPr lang="en-US"/>
            </a:br>
            <a:r>
              <a:rPr lang="en-US"/>
              <a:t>- Monitor live stock levels and shortages</a:t>
            </a:r>
            <a:br>
              <a:rPr lang="en-US"/>
            </a:br>
            <a:r>
              <a:rPr lang="en-US"/>
              <a:t>- Plan accurate orders based on usage trends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/>
              <a:t>מנהלי מלאי: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ניטור רמות מלאי בזמן אמת וזיהוי חוסרים</a:t>
            </a:r>
            <a:br>
              <a:rPr lang="en-U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תכנון הזמנות מדויק על סמך דפוסי שימוש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Nail Technicians:</a:t>
            </a:r>
            <a:br>
              <a:rPr lang="en-US"/>
            </a:br>
            <a:r>
              <a:rPr lang="en-US"/>
              <a:t>- Get performance feedback via customer ratings</a:t>
            </a:r>
            <a:br>
              <a:rPr lang="en-US"/>
            </a:br>
            <a:r>
              <a:rPr lang="en-US"/>
              <a:t>- Understand which treatments are most popular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/>
              <a:t>טכנאיות ציפורניים: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קבלת משוב על הביצועים לפי דירוגי לקוחות</a:t>
            </a:r>
            <a:br>
              <a:rPr lang="en-U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הבנת הטיפולים הפופולריים ביותר</a:t>
            </a:r>
            <a:endParaRPr/>
          </a:p>
        </p:txBody>
      </p:sp>
      <p:sp>
        <p:nvSpPr>
          <p:cNvPr id="158" name="Google Shape;15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Customer Ratings (Streaming)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Real-time reviews submitted by customers immediately after each appointment via mobile or web app.</a:t>
            </a: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→ Enables instant feedback analysis and service quality monitoring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/>
              <a:t>דירוגי לקוחות (זרימה ישירה)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ביקורות בזמן אמת שמוגשות על ידי לקוחות מיד לאחר כל טיפול דרך אפליקציה או אתר.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→ מאפשר ניתוח מיידי של משוב וניטור איכות השירות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Instagram Engagement (Late Arrivals)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Likes and comments collected from marketing posts up to 48 hours after posting.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→ Helps identify trending colors and campaign effectiveness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/>
              <a:t>מעורבות באינסטגרם (הגעה מאוחרת)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לייקים ותגובות שנאספים מפוסטים שיווקיים עד 48 שעות לאחר הפרסום.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→ מסייע בזיהוי צבעים טרנדיים והערכת יעילות הקמפיינים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Inventory Updates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Daily file imports from inventory systems with color availability per branch.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→ Supports efficient stock management and restocking decisions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/>
              <a:t>עדכוני מלאי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ייבוא יומי של קבצים ממערכות המלאי עם זמינות צבעים לפי סניף.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→ תומך בניהול מלאי יעיל וקבלת החלטות בנוגע לחידוש מוצרים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type="ctrTitle"/>
          </p:nvPr>
        </p:nvSpPr>
        <p:spPr>
          <a:xfrm>
            <a:off x="704088" y="889820"/>
            <a:ext cx="9989574" cy="3598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Open San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" type="subTitle"/>
          </p:nvPr>
        </p:nvSpPr>
        <p:spPr>
          <a:xfrm>
            <a:off x="704088" y="4488426"/>
            <a:ext cx="6991776" cy="13027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25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5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3"/>
          <p:cNvSpPr txBox="1"/>
          <p:nvPr>
            <p:ph type="title"/>
          </p:nvPr>
        </p:nvSpPr>
        <p:spPr>
          <a:xfrm>
            <a:off x="704088" y="1069848"/>
            <a:ext cx="4093599" cy="1316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3"/>
          <p:cNvSpPr txBox="1"/>
          <p:nvPr>
            <p:ph idx="1" type="body"/>
          </p:nvPr>
        </p:nvSpPr>
        <p:spPr>
          <a:xfrm>
            <a:off x="5183188" y="1069848"/>
            <a:ext cx="6172200" cy="4791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3" name="Google Shape;83;p33"/>
          <p:cNvSpPr txBox="1"/>
          <p:nvPr>
            <p:ph idx="2" type="body"/>
          </p:nvPr>
        </p:nvSpPr>
        <p:spPr>
          <a:xfrm>
            <a:off x="704088" y="2551176"/>
            <a:ext cx="4093599" cy="331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33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3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3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4"/>
          <p:cNvSpPr txBox="1"/>
          <p:nvPr>
            <p:ph type="title"/>
          </p:nvPr>
        </p:nvSpPr>
        <p:spPr>
          <a:xfrm>
            <a:off x="704088" y="1066800"/>
            <a:ext cx="4103431" cy="1317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4"/>
          <p:cNvSpPr/>
          <p:nvPr>
            <p:ph idx="2" type="pic"/>
          </p:nvPr>
        </p:nvSpPr>
        <p:spPr>
          <a:xfrm>
            <a:off x="5183188" y="1066800"/>
            <a:ext cx="6172200" cy="479425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34"/>
          <p:cNvSpPr txBox="1"/>
          <p:nvPr>
            <p:ph idx="1" type="body"/>
          </p:nvPr>
        </p:nvSpPr>
        <p:spPr>
          <a:xfrm>
            <a:off x="704088" y="2552700"/>
            <a:ext cx="4103431" cy="3316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1" name="Google Shape;91;p34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4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4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5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5"/>
          <p:cNvSpPr txBox="1"/>
          <p:nvPr>
            <p:ph idx="1" type="body"/>
          </p:nvPr>
        </p:nvSpPr>
        <p:spPr>
          <a:xfrm rot="5400000">
            <a:off x="4176320" y="-1253693"/>
            <a:ext cx="3739896" cy="10691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35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5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5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6"/>
          <p:cNvSpPr txBox="1"/>
          <p:nvPr>
            <p:ph type="title"/>
          </p:nvPr>
        </p:nvSpPr>
        <p:spPr>
          <a:xfrm rot="5400000">
            <a:off x="7924366" y="2315931"/>
            <a:ext cx="4984956" cy="2349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6"/>
          <p:cNvSpPr txBox="1"/>
          <p:nvPr>
            <p:ph idx="1" type="body"/>
          </p:nvPr>
        </p:nvSpPr>
        <p:spPr>
          <a:xfrm rot="5400000">
            <a:off x="2513147" y="-746247"/>
            <a:ext cx="4984956" cy="8473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36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6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6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" type="body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7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" type="body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6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/>
          <p:nvPr>
            <p:ph type="ctrTitle"/>
          </p:nvPr>
        </p:nvSpPr>
        <p:spPr>
          <a:xfrm>
            <a:off x="704088" y="889820"/>
            <a:ext cx="9989574" cy="3598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1" type="subTitle"/>
          </p:nvPr>
        </p:nvSpPr>
        <p:spPr>
          <a:xfrm>
            <a:off x="704088" y="4488426"/>
            <a:ext cx="6991776" cy="13027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type="title"/>
          </p:nvPr>
        </p:nvSpPr>
        <p:spPr>
          <a:xfrm>
            <a:off x="715383" y="1709738"/>
            <a:ext cx="10632067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" type="body"/>
          </p:nvPr>
        </p:nvSpPr>
        <p:spPr>
          <a:xfrm>
            <a:off x="715383" y="4589463"/>
            <a:ext cx="10632067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28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8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9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9"/>
          <p:cNvSpPr txBox="1"/>
          <p:nvPr>
            <p:ph idx="1" type="body"/>
          </p:nvPr>
        </p:nvSpPr>
        <p:spPr>
          <a:xfrm>
            <a:off x="704088" y="2221992"/>
            <a:ext cx="5212080" cy="3739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9"/>
          <p:cNvSpPr txBox="1"/>
          <p:nvPr>
            <p:ph idx="2" type="body"/>
          </p:nvPr>
        </p:nvSpPr>
        <p:spPr>
          <a:xfrm>
            <a:off x="6181344" y="2221992"/>
            <a:ext cx="5212080" cy="3739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9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0"/>
          <p:cNvSpPr txBox="1"/>
          <p:nvPr>
            <p:ph type="title"/>
          </p:nvPr>
        </p:nvSpPr>
        <p:spPr>
          <a:xfrm>
            <a:off x="704087" y="929147"/>
            <a:ext cx="10689336" cy="798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704088" y="1756538"/>
            <a:ext cx="5212080" cy="65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30"/>
          <p:cNvSpPr txBox="1"/>
          <p:nvPr>
            <p:ph idx="2" type="body"/>
          </p:nvPr>
        </p:nvSpPr>
        <p:spPr>
          <a:xfrm>
            <a:off x="704088" y="2442702"/>
            <a:ext cx="5212080" cy="3519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3" type="body"/>
          </p:nvPr>
        </p:nvSpPr>
        <p:spPr>
          <a:xfrm>
            <a:off x="6181344" y="1756538"/>
            <a:ext cx="5212080" cy="65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7" name="Google Shape;67;p30"/>
          <p:cNvSpPr txBox="1"/>
          <p:nvPr>
            <p:ph idx="4" type="body"/>
          </p:nvPr>
        </p:nvSpPr>
        <p:spPr>
          <a:xfrm>
            <a:off x="6181344" y="2442702"/>
            <a:ext cx="5212080" cy="3519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30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0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1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2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  <a:defRPr b="0" i="0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23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cap="flat" cmpd="sng" w="444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" name="Google Shape;16;p23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  <a:defRPr b="0" i="0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22"/>
          <p:cNvSpPr txBox="1"/>
          <p:nvPr>
            <p:ph idx="1" type="body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32" name="Google Shape;32;p22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33" name="Google Shape;33;p22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34" name="Google Shape;34;p22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" name="Google Shape;35;p22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" name="Google Shape;36;p22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hyperlink" Target="https://www.mermaidchart.com/play#pako:eNqVVtGO2yoQ_RVkqY_9gUr3IbfJttFmkyqb26dIiLUnCVoDvoDdRrv99wu2MRjjbG6enGGGOXNmOPCW5aKA7EsGcknJWRJ25Ef-6RP6y_3Qcv202j6vd9tnbzzygjKci1JIhd6OHKH19oDa_5gW6MejNT0f9uvtt97KCYPAeIHf2GYO_YiGs5BXa_p7t9usFltEFSa5po3x-2OB2awvkvD8AkHezjJJ3JujzDnVcykQWi4OKyQq4JSfcWEABXmBVaW4QpjYmSapT3VZxomlKMO_8LsCSYHngEtooLyNqcvEgOseVlz5w2MAVUsg2joHWAfbBKxfiakKOmK3KGpJNBUcM8qt7WGzWxgMRAGuJM3ho87ltdKCwWhketN0atxChAkYoeVAS0NKWuCTFCwyaRGByWspTYkOjakMG0geSGsZQLQ7tU10bPfpC3LF4oR_AbwGVgVECe62ugKR7psJri990snJel5vfq724alStGxMzZZmfg5o6gweX0zdw2N6IqZj6q2jgfBmR0Rn6VrcpzfU1qP5EIy1nHaEHYxQIE0ZKE1Y1RfdV0S5MVp58TVVQumoIqcfc2ispaSvoHxEi0ANPWs3dT1rLQa4AWSnNmqla9oYZmO2MyMfUA-5kMWHQFO8T8H_WxOujQBh0pgxJi9lfGbURUhDlIcvoTKWUItGI_Rtt1mGA3QWZTGcM8xAm3N587h1DSbNuR-6YTqEJiVWoJShTnnPkhiCI1fTcqxoq2R2taGK6qiuhlZDSd4pLKtF3rP4WtH_Le_3F7JcfV0_LTb9ijTiy-tBUXnNeuHygh8i7FoP_GyaZEdv9vbzuUcT25nCuXUUKlwrKEJdFhX2ytLV5xNjZeYyORNPG_SwWhz-2a9GNzYr8cmc-FrCHQORavPMRCQonxuIn4v91--LfUdVV2_rEa4xe4LNobMltn7hotcsdzfdjO9GxMEaNChonz-qV4VfQBth56Ma3Qz_oqWdlRchXlOc71ebxcG-kb6vf0zfScO99_7--bN4Q5HMf0HHzPkcs9Hb6kZAy00WvYnm_XsusvgxMx_hfFxM8KqYDxqc2ih3zc77t7PRKqUNuFG7v0HG1adTjL3trXBfDif_9zI8jgg4noMVunfaHgCL-Olj05oeDg0aJja7uUkorx4vMg_Rk5DMfMMHG0zUb-AJ1cpeW1nixr9zAyVySsrRDo6sWzV4L5ORni9azTX5IwCGWWJ6QeZafovCOHZyvpLB3UWD_EWT-Xsm7rfd5_0dhSre5jevb9T72PB0kTPBgQ5mKalKhNAC2hdMQqcS3h2xlJ9EktRUPR2fYUikO4mgwcPHhecvEWHXRwOT_fkP_wFQ-w" TargetMode="External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ustri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descr="Jigsaw puzzles in plastic figures" id="111" name="Google Shape;111;p1"/>
          <p:cNvPicPr preferRelativeResize="0"/>
          <p:nvPr/>
        </p:nvPicPr>
        <p:blipFill rotWithShape="1">
          <a:blip r:embed="rId3">
            <a:alphaModFix/>
          </a:blip>
          <a:srcRect b="0" l="0" r="0" t="18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/>
          <p:nvPr/>
        </p:nvSpPr>
        <p:spPr>
          <a:xfrm>
            <a:off x="0" y="4284324"/>
            <a:ext cx="12192000" cy="257367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6000">
                <a:srgbClr val="000000">
                  <a:alpha val="16862"/>
                </a:srgbClr>
              </a:gs>
              <a:gs pos="65000">
                <a:srgbClr val="000000">
                  <a:alpha val="28627"/>
                </a:srgbClr>
              </a:gs>
              <a:gs pos="100000">
                <a:srgbClr val="000000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ustri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13" name="Google Shape;113;p1"/>
          <p:cNvSpPr txBox="1"/>
          <p:nvPr>
            <p:ph type="ctrTitle"/>
          </p:nvPr>
        </p:nvSpPr>
        <p:spPr>
          <a:xfrm>
            <a:off x="2104466" y="1342889"/>
            <a:ext cx="7983068" cy="1598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alibri"/>
              <a:buNone/>
            </a:pPr>
            <a:r>
              <a:rPr b="0" i="0" lang="en-US" sz="7200" u="none" strike="noStrike">
                <a:latin typeface="Calibri"/>
                <a:ea typeface="Calibri"/>
                <a:cs typeface="Calibri"/>
                <a:sym typeface="Calibri"/>
              </a:rPr>
              <a:t>NAIL TECHNICIAN</a:t>
            </a:r>
            <a:endParaRPr sz="7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"/>
          <p:cNvSpPr txBox="1"/>
          <p:nvPr>
            <p:ph idx="1" type="subTitle"/>
          </p:nvPr>
        </p:nvSpPr>
        <p:spPr>
          <a:xfrm>
            <a:off x="308920" y="4395571"/>
            <a:ext cx="7142205" cy="1926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b="0" i="0" lang="en-US" sz="2500" u="none" strike="noStrike">
                <a:latin typeface="Calibri"/>
                <a:ea typeface="Calibri"/>
                <a:cs typeface="Calibri"/>
                <a:sym typeface="Calibri"/>
              </a:rPr>
              <a:t>Presented By</a:t>
            </a:r>
            <a:endParaRPr b="0"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b="0" lang="en-US" sz="2500">
                <a:latin typeface="Calibri"/>
                <a:ea typeface="Calibri"/>
                <a:cs typeface="Calibri"/>
                <a:sym typeface="Calibri"/>
              </a:rPr>
              <a:t>Yoav z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ucker, Oranit Yogev and Nave maymon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b="0" i="0" lang="en-US" sz="2500" u="none" strike="noStrike">
                <a:latin typeface="Calibri"/>
                <a:ea typeface="Calibri"/>
                <a:cs typeface="Calibri"/>
                <a:sym typeface="Calibri"/>
              </a:rPr>
              <a:t>Department of Software Engineering</a:t>
            </a:r>
            <a:endParaRPr b="0"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b="0" i="0" lang="en-US" sz="2500" u="none" strike="noStrike">
                <a:latin typeface="Calibri"/>
                <a:ea typeface="Calibri"/>
                <a:cs typeface="Calibri"/>
                <a:sym typeface="Calibri"/>
              </a:rPr>
              <a:t>Shenkar College</a:t>
            </a:r>
            <a:endParaRPr b="0"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</a:pPr>
            <a:r>
              <a:rPr b="0" i="0" lang="en-US" sz="45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ARCHITECTURE DIAGRAM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diagram of a data flow&#10;&#10;AI-generated content may be incorrect." id="229" name="Google Shape;229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7769" y="1562994"/>
            <a:ext cx="8676462" cy="507934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2"/>
          <p:cNvSpPr txBox="1"/>
          <p:nvPr/>
        </p:nvSpPr>
        <p:spPr>
          <a:xfrm>
            <a:off x="10872896" y="5943600"/>
            <a:ext cx="596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Lustria"/>
                <a:ea typeface="Lustria"/>
                <a:cs typeface="Lustria"/>
                <a:sym typeface="Lustria"/>
                <a:hlinkClick r:id="rId4"/>
              </a:rPr>
              <a:t>link</a:t>
            </a:r>
            <a:endParaRPr b="0" i="0" sz="1000" u="none" cap="none" strike="noStrike">
              <a:solidFill>
                <a:schemeClr val="dk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31" name="Google Shape;23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1325" y="1563000"/>
            <a:ext cx="8932900" cy="533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</a:pPr>
            <a:r>
              <a:rPr b="0" i="0" lang="en-US" sz="45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TABLE SCHEMAS  - </a:t>
            </a:r>
            <a:r>
              <a:rPr lang="en-US"/>
              <a:t>BRONZE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-up of a list&#10;&#10;AI-generated content may be incorrect." id="238" name="Google Shape;238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812" y="2203450"/>
            <a:ext cx="9350375" cy="37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925" y="2057400"/>
            <a:ext cx="981075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0625" y="2203450"/>
            <a:ext cx="3510550" cy="28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"/>
          <p:cNvSpPr txBox="1"/>
          <p:nvPr>
            <p:ph type="title"/>
          </p:nvPr>
        </p:nvSpPr>
        <p:spPr>
          <a:xfrm>
            <a:off x="700635" y="914400"/>
            <a:ext cx="106914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</a:pPr>
            <a:r>
              <a:rPr b="0" i="0" lang="en-US" sz="45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TABLE SCHEMAS  - </a:t>
            </a:r>
            <a:r>
              <a:rPr lang="en-US"/>
              <a:t>DIM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 screen&#10;&#10;AI-generated content may be incorrect." id="247" name="Google Shape;247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047" y="2532757"/>
            <a:ext cx="11949906" cy="1792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050" y="1875925"/>
            <a:ext cx="11949899" cy="43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</a:pPr>
            <a:r>
              <a:rPr b="0" i="0" lang="en-US" sz="45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TABLE SCHEMAS  - </a:t>
            </a:r>
            <a:r>
              <a:rPr lang="en-US"/>
              <a:t>SILVER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red and blue rectangular box with text&#10;&#10;AI-generated content may be incorrect." id="255" name="Google Shape;255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603" y="2061136"/>
            <a:ext cx="9498793" cy="37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925" y="1939700"/>
            <a:ext cx="10046675" cy="40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2875" y="2551388"/>
            <a:ext cx="2818550" cy="27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4125" y="2192700"/>
            <a:ext cx="2438925" cy="34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</a:pPr>
            <a:r>
              <a:rPr b="0" i="0" lang="en-US" sz="45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TABLE SCHEMAS  - </a:t>
            </a:r>
            <a:r>
              <a:rPr lang="en-US"/>
              <a:t>GOLD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 screen&#10;&#10;AI-generated content may be incorrect." id="265" name="Google Shape;2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291" y="2221992"/>
            <a:ext cx="11827417" cy="304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800" y="2222000"/>
            <a:ext cx="10685701" cy="31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7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</a:pPr>
            <a:r>
              <a:rPr b="0" i="0" lang="en-US" sz="45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TABLE SCHEMAS  - </a:t>
            </a:r>
            <a:r>
              <a:rPr lang="en-US"/>
              <a:t>ML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AI-generated content may be incorrect." id="273" name="Google Shape;27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0670" y="2079812"/>
            <a:ext cx="3030659" cy="386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0675" y="1846100"/>
            <a:ext cx="2990375" cy="43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</a:pPr>
            <a:r>
              <a:rPr b="0" i="0" lang="en-US" sz="45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DATASET CREATION FOR ML MODEL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diagram of a data flow&#10;&#10;AI-generated content may be incorrect." id="280" name="Google Shape;280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5241" y="2222500"/>
            <a:ext cx="9101505" cy="37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748" y="1959250"/>
            <a:ext cx="9708901" cy="45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</a:pPr>
            <a:r>
              <a:rPr b="0" i="0" lang="en-US" sz="45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FLOW DIAGRAMS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18"/>
          <p:cNvPicPr preferRelativeResize="0"/>
          <p:nvPr/>
        </p:nvPicPr>
        <p:blipFill rotWithShape="1">
          <a:blip r:embed="rId3">
            <a:alphaModFix/>
          </a:blip>
          <a:srcRect b="15556" l="3987" r="4160" t="21177"/>
          <a:stretch/>
        </p:blipFill>
        <p:spPr>
          <a:xfrm>
            <a:off x="1743635" y="1946362"/>
            <a:ext cx="8704729" cy="3997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</a:pPr>
            <a:r>
              <a:rPr b="0" i="0" lang="en-US" sz="45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THE FINAL TABLES CAN BE USED FOR </a:t>
            </a:r>
            <a:r>
              <a:rPr i="0" lang="en-US" sz="45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DASHBOARD </a:t>
            </a:r>
            <a:r>
              <a:rPr b="0" i="0" lang="en-US" sz="45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i="0" lang="en-US" sz="45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ML MODEL</a:t>
            </a:r>
            <a:endParaRPr b="1"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0"/>
          <p:cNvSpPr txBox="1"/>
          <p:nvPr>
            <p:ph idx="1" type="body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The model uses enriched features from the ml_features table: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/>
              <a:t>Key Features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last_rating, total_sessions, avg_rating, time_since_last_visit, colors_used_last, instagram_engagement, branch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/>
              <a:t>Target Variable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will_rebook – Predicts if the customer will return within 30 days</a:t>
            </a:r>
            <a:endParaRPr/>
          </a:p>
          <a:p>
            <a:pPr indent="-101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</a:pPr>
            <a:r>
              <a:rPr b="0" i="0" lang="en-US" sz="45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DASHBOARD TO SUPPORT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874" l="5529" r="5257" t="15231"/>
          <a:stretch/>
        </p:blipFill>
        <p:spPr>
          <a:xfrm>
            <a:off x="2394313" y="1568196"/>
            <a:ext cx="7403373" cy="4419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" name="Google Shape;120;p2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22" name="Google Shape;122;p2"/>
          <p:cNvSpPr txBox="1"/>
          <p:nvPr>
            <p:ph type="title"/>
          </p:nvPr>
        </p:nvSpPr>
        <p:spPr>
          <a:xfrm>
            <a:off x="739263" y="723900"/>
            <a:ext cx="10713474" cy="125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Calibri"/>
              <a:buNone/>
            </a:pPr>
            <a:r>
              <a:rPr b="1" i="0" lang="en-US" sz="7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CONTEXT </a:t>
            </a:r>
            <a:endParaRPr sz="49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p2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" name="Google Shape;124;p2"/>
          <p:cNvSpPr txBox="1"/>
          <p:nvPr>
            <p:ph idx="1" type="body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br>
              <a:rPr lang="en-US" sz="25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In the dynamic and growing world of beauty and self-care, nail salons play an important role in creating personalized experiences for customers.</a:t>
            </a:r>
            <a:br>
              <a:rPr lang="en-US" sz="25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This project uses data to better understand what customers love, improve service quality, and make daily operations smoother — all while making the salon experience even better.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background with a black square&#10;&#10;AI-generated content may be incorrect." id="125" name="Google Shape;1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102" y="338734"/>
            <a:ext cx="1544524" cy="1544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colorful nail polishes&#10;&#10;AI-generated content may be incorrect." id="126" name="Google Shape;12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50805" y="4465108"/>
            <a:ext cx="1662175" cy="16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07" name="Google Shape;307;p19"/>
          <p:cNvSpPr txBox="1"/>
          <p:nvPr>
            <p:ph type="title"/>
          </p:nvPr>
        </p:nvSpPr>
        <p:spPr>
          <a:xfrm>
            <a:off x="5248656" y="914400"/>
            <a:ext cx="6236208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strike="noStrike">
                <a:latin typeface="Calibri"/>
                <a:ea typeface="Calibri"/>
                <a:cs typeface="Calibri"/>
                <a:sym typeface="Calibri"/>
              </a:rPr>
              <a:t>HOW THE FINAL TABLES CAN BE USED FOR </a:t>
            </a:r>
            <a:r>
              <a:rPr b="1" i="0" lang="en-US" sz="2800" u="none" strike="noStrike">
                <a:latin typeface="Calibri"/>
                <a:ea typeface="Calibri"/>
                <a:cs typeface="Calibri"/>
                <a:sym typeface="Calibri"/>
              </a:rPr>
              <a:t>THE DASHBOARD </a:t>
            </a:r>
            <a:r>
              <a:rPr b="0" i="0" lang="en-US" sz="2800" u="none" strike="noStrike">
                <a:latin typeface="Calibri"/>
                <a:ea typeface="Calibri"/>
                <a:cs typeface="Calibri"/>
                <a:sym typeface="Calibri"/>
              </a:rPr>
              <a:t>AND ML MODEL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eb of wires connecting pins" id="308" name="Google Shape;308;p19"/>
          <p:cNvPicPr preferRelativeResize="0"/>
          <p:nvPr/>
        </p:nvPicPr>
        <p:blipFill rotWithShape="1">
          <a:blip r:embed="rId3">
            <a:alphaModFix/>
          </a:blip>
          <a:srcRect b="-2" l="20477" r="34133" t="0"/>
          <a:stretch/>
        </p:blipFill>
        <p:spPr>
          <a:xfrm>
            <a:off x="20" y="-1"/>
            <a:ext cx="4663420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19"/>
          <p:cNvCxnSpPr/>
          <p:nvPr/>
        </p:nvCxnSpPr>
        <p:spPr>
          <a:xfrm>
            <a:off x="5346871" y="722376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0" name="Google Shape;310;p19"/>
          <p:cNvSpPr txBox="1"/>
          <p:nvPr>
            <p:ph idx="1" type="body"/>
          </p:nvPr>
        </p:nvSpPr>
        <p:spPr>
          <a:xfrm>
            <a:off x="5044798" y="2078556"/>
            <a:ext cx="6878261" cy="4636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 Gold Layer tables serve key business metrics and visualization needs: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Customer Satisfaction Metrics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 sz="2400">
                <a:latin typeface="Calibri"/>
                <a:ea typeface="Calibri"/>
                <a:cs typeface="Calibri"/>
                <a:sym typeface="Calibri"/>
              </a:rPr>
              <a:t>(from gold_customer_metrics)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Average rating per branch, customer feedback insights.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Color Engagement Analysis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 sz="2400">
                <a:latin typeface="Calibri"/>
                <a:ea typeface="Calibri"/>
                <a:cs typeface="Calibri"/>
                <a:sym typeface="Calibri"/>
              </a:rPr>
              <a:t>(from gold_color_engagement)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Most popular colors by season, based on likes and comments</a:t>
            </a:r>
            <a:endParaRPr/>
          </a:p>
          <a:p>
            <a:pPr indent="-101600" lvl="0" marL="2286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21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cap="flat" cmpd="sng" w="444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p21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7" name="Google Shape;317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descr="Wood human figure" id="318" name="Google Shape;318;p21"/>
          <p:cNvPicPr preferRelativeResize="0"/>
          <p:nvPr/>
        </p:nvPicPr>
        <p:blipFill rotWithShape="1">
          <a:blip r:embed="rId3">
            <a:alphaModFix/>
          </a:blip>
          <a:srcRect b="1573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1"/>
          <p:cNvSpPr/>
          <p:nvPr/>
        </p:nvSpPr>
        <p:spPr>
          <a:xfrm>
            <a:off x="-2307" y="4237318"/>
            <a:ext cx="12188952" cy="262068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2000">
                <a:srgbClr val="000000">
                  <a:alpha val="13725"/>
                </a:srgbClr>
              </a:gs>
              <a:gs pos="100000">
                <a:srgbClr val="000000">
                  <a:alpha val="3098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20" name="Google Shape;320;p21"/>
          <p:cNvSpPr txBox="1"/>
          <p:nvPr>
            <p:ph type="title"/>
          </p:nvPr>
        </p:nvSpPr>
        <p:spPr>
          <a:xfrm>
            <a:off x="6838358" y="4135791"/>
            <a:ext cx="10696574" cy="13379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en Sans"/>
              <a:buNone/>
            </a:pPr>
            <a:r>
              <a:rPr lang="en-US" sz="3200">
                <a:solidFill>
                  <a:srgbClr val="FFFFFF"/>
                </a:solidFill>
              </a:rPr>
              <a:t>THANKS FOR LISTENING ! 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 ANY QUESTIONS?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</a:pPr>
            <a:r>
              <a:rPr b="0" i="0" lang="en-US" sz="45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INDUSTRY OVERVIEW &amp; BUSINESS PROBLEM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 txBox="1"/>
          <p:nvPr>
            <p:ph idx="1" type="body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Industry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Beauty &amp; Personal Care – Nail Salons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Business Problem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Which colors are preferred by customers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Need for smart inventory management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Customer retention through predicting return visits</a:t>
            </a:r>
            <a:endParaRPr/>
          </a:p>
          <a:p>
            <a:pPr indent="-6985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t/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background with a black square&#10;&#10;AI-generated content may be incorrect." id="133" name="Google Shape;13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6407" y="4505043"/>
            <a:ext cx="1516574" cy="16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cxnSp>
        <p:nvCxnSpPr>
          <p:cNvPr id="139" name="Google Shape;139;p4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0" name="Google Shape;140;p4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41" name="Google Shape;141;p4"/>
          <p:cNvGrpSpPr/>
          <p:nvPr/>
        </p:nvGrpSpPr>
        <p:grpSpPr>
          <a:xfrm>
            <a:off x="702974" y="2136106"/>
            <a:ext cx="10686039" cy="1920332"/>
            <a:chOff x="2886" y="1299194"/>
            <a:chExt cx="10686039" cy="1920332"/>
          </a:xfrm>
        </p:grpSpPr>
        <p:sp>
          <p:nvSpPr>
            <p:cNvPr id="142" name="Google Shape;142;p4"/>
            <p:cNvSpPr/>
            <p:nvPr/>
          </p:nvSpPr>
          <p:spPr>
            <a:xfrm>
              <a:off x="911438" y="1299194"/>
              <a:ext cx="718242" cy="71824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2886" y="2305505"/>
              <a:ext cx="2535347" cy="9140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 txBox="1"/>
            <p:nvPr/>
          </p:nvSpPr>
          <p:spPr>
            <a:xfrm>
              <a:off x="2886" y="2305505"/>
              <a:ext cx="2535347" cy="9140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b="1" i="0" lang="en-US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Branch Managers</a:t>
              </a:r>
              <a:r>
                <a:rPr b="0" i="0" lang="en-US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8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b="0" i="0" lang="en-US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Oversee daily operations and use insights to improve service quality and manage staff performance</a:t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3623649" y="1299194"/>
              <a:ext cx="718242" cy="71824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2817549" y="2305505"/>
              <a:ext cx="2330440" cy="9140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 txBox="1"/>
            <p:nvPr/>
          </p:nvSpPr>
          <p:spPr>
            <a:xfrm>
              <a:off x="2817549" y="2305505"/>
              <a:ext cx="2330440" cy="9140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b="1" i="0" lang="en-US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Marketing Team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8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b="0" i="0" lang="en-US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Leverage data to plan targeted campaigns based on color trends and customer preferences</a:t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310561" y="1299194"/>
              <a:ext cx="718242" cy="71824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5427306" y="2305505"/>
              <a:ext cx="2484750" cy="9140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 txBox="1"/>
            <p:nvPr/>
          </p:nvSpPr>
          <p:spPr>
            <a:xfrm>
              <a:off x="5427306" y="2305505"/>
              <a:ext cx="2484750" cy="9140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b="1" i="0" lang="en-US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Salon Staff</a:t>
              </a:r>
              <a:r>
                <a:rPr b="0" i="0" lang="en-US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8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b="0" i="0" lang="en-US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Provide the actual services and benefit from understanding customer feedback and performance metrics</a:t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9081028" y="1299194"/>
              <a:ext cx="718242" cy="71824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191374" y="2305505"/>
              <a:ext cx="2497551" cy="9140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 txBox="1"/>
            <p:nvPr/>
          </p:nvSpPr>
          <p:spPr>
            <a:xfrm>
              <a:off x="8191374" y="2305505"/>
              <a:ext cx="2497551" cy="9140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b="1" i="0" lang="en-US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End Customers</a:t>
              </a:r>
              <a:r>
                <a:rPr b="0" i="0" lang="en-US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8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b="0" i="0" lang="en-US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Their preferences and satisfaction are central to the business; their feedback drives improvements and personalization</a:t>
              </a:r>
              <a:endParaRPr/>
            </a:p>
          </p:txBody>
        </p:sp>
      </p:grpSp>
      <p:sp>
        <p:nvSpPr>
          <p:cNvPr id="154" name="Google Shape;154;p4"/>
          <p:cNvSpPr txBox="1"/>
          <p:nvPr/>
        </p:nvSpPr>
        <p:spPr>
          <a:xfrm>
            <a:off x="853035" y="10668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 STAKEHOLDERS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cxnSp>
        <p:nvCxnSpPr>
          <p:cNvPr id="161" name="Google Shape;161;p5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2" name="Google Shape;162;p5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3" name="Google Shape;163;p5"/>
          <p:cNvSpPr txBox="1"/>
          <p:nvPr/>
        </p:nvSpPr>
        <p:spPr>
          <a:xfrm>
            <a:off x="853035" y="10668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 STAKEHOLDERS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5"/>
          <p:cNvGrpSpPr/>
          <p:nvPr/>
        </p:nvGrpSpPr>
        <p:grpSpPr>
          <a:xfrm>
            <a:off x="716487" y="3004893"/>
            <a:ext cx="10659560" cy="2174093"/>
            <a:chOff x="15852" y="782901"/>
            <a:chExt cx="10659560" cy="2174093"/>
          </a:xfrm>
        </p:grpSpPr>
        <p:sp>
          <p:nvSpPr>
            <p:cNvPr id="165" name="Google Shape;165;p5"/>
            <p:cNvSpPr/>
            <p:nvPr/>
          </p:nvSpPr>
          <p:spPr>
            <a:xfrm>
              <a:off x="663670" y="782901"/>
              <a:ext cx="1060066" cy="106006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15852" y="2169494"/>
              <a:ext cx="2355704" cy="7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 txBox="1"/>
            <p:nvPr/>
          </p:nvSpPr>
          <p:spPr>
            <a:xfrm>
              <a:off x="15852" y="2169494"/>
              <a:ext cx="2355704" cy="7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b="0" i="0" lang="en-US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Salon Owners</a:t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3431622" y="782901"/>
              <a:ext cx="1060066" cy="106006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2783804" y="2169494"/>
              <a:ext cx="2355704" cy="7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5"/>
            <p:cNvSpPr txBox="1"/>
            <p:nvPr/>
          </p:nvSpPr>
          <p:spPr>
            <a:xfrm>
              <a:off x="2783804" y="2169494"/>
              <a:ext cx="2355704" cy="7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b="0" i="0" lang="en-US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Marketing Team</a:t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6199575" y="782901"/>
              <a:ext cx="1060066" cy="106006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5551756" y="2169494"/>
              <a:ext cx="2355704" cy="7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 txBox="1"/>
            <p:nvPr/>
          </p:nvSpPr>
          <p:spPr>
            <a:xfrm>
              <a:off x="5551756" y="2169494"/>
              <a:ext cx="2355704" cy="7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b="0" i="0" lang="en-US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Inventory Managers</a:t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8967527" y="782901"/>
              <a:ext cx="1060066" cy="106006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8319708" y="2169494"/>
              <a:ext cx="2355704" cy="7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 txBox="1"/>
            <p:nvPr/>
          </p:nvSpPr>
          <p:spPr>
            <a:xfrm>
              <a:off x="8319708" y="2169494"/>
              <a:ext cx="2355704" cy="7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b="0" i="0" lang="en-US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Nail Technicians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</a:pPr>
            <a:r>
              <a:rPr b="0" i="0" lang="en-US" sz="45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SOURCES EXPLANATION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" name="Google Shape;183;p6"/>
          <p:cNvGrpSpPr/>
          <p:nvPr/>
        </p:nvGrpSpPr>
        <p:grpSpPr>
          <a:xfrm>
            <a:off x="705854" y="1649013"/>
            <a:ext cx="10324796" cy="3559974"/>
            <a:chOff x="5220" y="0"/>
            <a:chExt cx="10324796" cy="3559974"/>
          </a:xfrm>
        </p:grpSpPr>
        <p:sp>
          <p:nvSpPr>
            <p:cNvPr id="184" name="Google Shape;184;p6"/>
            <p:cNvSpPr/>
            <p:nvPr/>
          </p:nvSpPr>
          <p:spPr>
            <a:xfrm>
              <a:off x="1785357" y="759678"/>
              <a:ext cx="1424109" cy="71"/>
            </a:xfrm>
            <a:prstGeom prst="rect">
              <a:avLst/>
            </a:prstGeom>
            <a:solidFill>
              <a:srgbClr val="D4CED2">
                <a:alpha val="89803"/>
              </a:srgbClr>
            </a:solidFill>
            <a:ln cap="flat" cmpd="sng" w="9525">
              <a:solidFill>
                <a:srgbClr val="D4CED2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3294914" y="641778"/>
              <a:ext cx="163772" cy="302843"/>
            </a:xfrm>
            <a:prstGeom prst="chevron">
              <a:avLst>
                <a:gd fmla="val 90000" name="adj"/>
              </a:avLst>
            </a:prstGeom>
            <a:solidFill>
              <a:srgbClr val="D4CED2">
                <a:alpha val="89803"/>
              </a:srgbClr>
            </a:solidFill>
            <a:ln cap="flat" cmpd="sng" w="9525">
              <a:solidFill>
                <a:srgbClr val="D4CED2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847629" y="0"/>
              <a:ext cx="1519429" cy="1519429"/>
            </a:xfrm>
            <a:prstGeom prst="ellipse">
              <a:avLst/>
            </a:prstGeom>
            <a:gradFill>
              <a:gsLst>
                <a:gs pos="0">
                  <a:srgbClr val="B6A4AE"/>
                </a:gs>
                <a:gs pos="50000">
                  <a:srgbClr val="AA98A3"/>
                </a:gs>
                <a:gs pos="100000">
                  <a:srgbClr val="9E8794"/>
                </a:gs>
              </a:gsLst>
              <a:lin ang="5400000" scaled="0"/>
            </a:gradFill>
            <a:ln cap="flat" cmpd="sng" w="9525">
              <a:solidFill>
                <a:srgbClr val="734A6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 txBox="1"/>
            <p:nvPr/>
          </p:nvSpPr>
          <p:spPr>
            <a:xfrm>
              <a:off x="1070144" y="222515"/>
              <a:ext cx="1074399" cy="10743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8950" lIns="58950" spcFirstLastPara="1" rIns="58950" wrap="square" tIns="58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Lustria"/>
                <a:buNone/>
              </a:pPr>
              <a:r>
                <a:rPr b="0" i="0" lang="en-US" sz="6000" u="none" cap="none" strike="noStrike">
                  <a:solidFill>
                    <a:schemeClr val="dk1"/>
                  </a:solidFill>
                  <a:latin typeface="Lustria"/>
                  <a:ea typeface="Lustria"/>
                  <a:cs typeface="Lustria"/>
                  <a:sym typeface="Lustria"/>
                </a:rPr>
                <a:t>1</a:t>
              </a:r>
              <a:endParaRPr b="0" i="0" sz="60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5220" y="1684800"/>
              <a:ext cx="3204247" cy="1875174"/>
            </a:xfrm>
            <a:prstGeom prst="upArrowCallout">
              <a:avLst>
                <a:gd fmla="val 50000" name="adj1"/>
                <a:gd fmla="val 20000" name="adj2"/>
                <a:gd fmla="val 20000" name="adj3"/>
                <a:gd fmla="val 100000" name="adj4"/>
              </a:avLst>
            </a:prstGeom>
            <a:solidFill>
              <a:srgbClr val="D4CED2">
                <a:alpha val="89803"/>
              </a:srgbClr>
            </a:solidFill>
            <a:ln cap="flat" cmpd="sng" w="9525">
              <a:solidFill>
                <a:srgbClr val="D4CED2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 txBox="1"/>
            <p:nvPr/>
          </p:nvSpPr>
          <p:spPr>
            <a:xfrm>
              <a:off x="5220" y="2059835"/>
              <a:ext cx="3204247" cy="1500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5100" lIns="252750" spcFirstLastPara="1" rIns="252750" wrap="square" tIns="165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b="1" i="0" lang="en-US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Customer Ratings (Streaming) </a:t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3565495" y="759575"/>
              <a:ext cx="3204247" cy="71"/>
            </a:xfrm>
            <a:prstGeom prst="rect">
              <a:avLst/>
            </a:prstGeom>
            <a:solidFill>
              <a:srgbClr val="D4CED2">
                <a:alpha val="89803"/>
              </a:srgbClr>
            </a:solidFill>
            <a:ln cap="flat" cmpd="sng" w="9525">
              <a:solidFill>
                <a:srgbClr val="D4CED2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55189" y="641675"/>
              <a:ext cx="163772" cy="303222"/>
            </a:xfrm>
            <a:prstGeom prst="chevron">
              <a:avLst>
                <a:gd fmla="val 90000" name="adj"/>
              </a:avLst>
            </a:prstGeom>
            <a:solidFill>
              <a:srgbClr val="D4CED2">
                <a:alpha val="89803"/>
              </a:srgbClr>
            </a:solidFill>
            <a:ln cap="flat" cmpd="sng" w="9525">
              <a:solidFill>
                <a:srgbClr val="D4CED2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4408007" y="0"/>
              <a:ext cx="1519222" cy="1519222"/>
            </a:xfrm>
            <a:prstGeom prst="ellipse">
              <a:avLst/>
            </a:prstGeom>
            <a:gradFill>
              <a:gsLst>
                <a:gs pos="0">
                  <a:srgbClr val="B6A4AE"/>
                </a:gs>
                <a:gs pos="50000">
                  <a:srgbClr val="AA98A3"/>
                </a:gs>
                <a:gs pos="100000">
                  <a:srgbClr val="9E8794"/>
                </a:gs>
              </a:gsLst>
              <a:lin ang="5400000" scaled="0"/>
            </a:gradFill>
            <a:ln cap="flat" cmpd="sng" w="9525">
              <a:solidFill>
                <a:srgbClr val="734A6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 txBox="1"/>
            <p:nvPr/>
          </p:nvSpPr>
          <p:spPr>
            <a:xfrm>
              <a:off x="4630492" y="222485"/>
              <a:ext cx="1074252" cy="1074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8950" lIns="58950" spcFirstLastPara="1" rIns="58950" wrap="square" tIns="58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Lustria"/>
                <a:buNone/>
              </a:pPr>
              <a:r>
                <a:rPr b="0" i="0" lang="en-US" sz="6000" u="none" cap="none" strike="noStrike">
                  <a:solidFill>
                    <a:schemeClr val="dk1"/>
                  </a:solidFill>
                  <a:latin typeface="Lustria"/>
                  <a:ea typeface="Lustria"/>
                  <a:cs typeface="Lustria"/>
                  <a:sym typeface="Lustria"/>
                </a:rPr>
                <a:t>2</a:t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3565495" y="1684800"/>
              <a:ext cx="3204247" cy="1875174"/>
            </a:xfrm>
            <a:prstGeom prst="upArrowCallout">
              <a:avLst>
                <a:gd fmla="val 50000" name="adj1"/>
                <a:gd fmla="val 20000" name="adj2"/>
                <a:gd fmla="val 20000" name="adj3"/>
                <a:gd fmla="val 100000" name="adj4"/>
              </a:avLst>
            </a:prstGeom>
            <a:solidFill>
              <a:srgbClr val="D4CED2">
                <a:alpha val="89803"/>
              </a:srgbClr>
            </a:solidFill>
            <a:ln cap="flat" cmpd="sng" w="9525">
              <a:solidFill>
                <a:srgbClr val="D4CED2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 txBox="1"/>
            <p:nvPr/>
          </p:nvSpPr>
          <p:spPr>
            <a:xfrm>
              <a:off x="3565495" y="2059835"/>
              <a:ext cx="3204247" cy="1500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5100" lIns="252750" spcFirstLastPara="1" rIns="252750" wrap="square" tIns="165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b="1" i="0" lang="en-US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Instagram Engagement (Late Arrivals)</a:t>
              </a:r>
              <a:endParaRPr b="1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7125769" y="760733"/>
              <a:ext cx="1602123" cy="70"/>
            </a:xfrm>
            <a:prstGeom prst="rect">
              <a:avLst/>
            </a:prstGeom>
            <a:solidFill>
              <a:srgbClr val="D4CED2">
                <a:alpha val="89803"/>
              </a:srgbClr>
            </a:solidFill>
            <a:ln cap="flat" cmpd="sng" w="9525">
              <a:solidFill>
                <a:srgbClr val="D4CED2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7968282" y="1157"/>
              <a:ext cx="1519222" cy="1519222"/>
            </a:xfrm>
            <a:prstGeom prst="ellipse">
              <a:avLst/>
            </a:prstGeom>
            <a:gradFill>
              <a:gsLst>
                <a:gs pos="0">
                  <a:srgbClr val="B6A4AE"/>
                </a:gs>
                <a:gs pos="50000">
                  <a:srgbClr val="AA98A3"/>
                </a:gs>
                <a:gs pos="100000">
                  <a:srgbClr val="9E8794"/>
                </a:gs>
              </a:gsLst>
              <a:lin ang="5400000" scaled="0"/>
            </a:gradFill>
            <a:ln cap="flat" cmpd="sng" w="9525">
              <a:solidFill>
                <a:srgbClr val="734A6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6"/>
            <p:cNvSpPr txBox="1"/>
            <p:nvPr/>
          </p:nvSpPr>
          <p:spPr>
            <a:xfrm>
              <a:off x="8190767" y="223642"/>
              <a:ext cx="1074252" cy="1074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8950" lIns="58950" spcFirstLastPara="1" rIns="58950" wrap="square" tIns="58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Lustria"/>
                <a:buNone/>
              </a:pPr>
              <a:r>
                <a:rPr b="0" i="0" lang="en-US" sz="6000" u="none" cap="none" strike="noStrike">
                  <a:solidFill>
                    <a:schemeClr val="dk1"/>
                  </a:solidFill>
                  <a:latin typeface="Lustria"/>
                  <a:ea typeface="Lustria"/>
                  <a:cs typeface="Lustria"/>
                  <a:sym typeface="Lustria"/>
                </a:rPr>
                <a:t>3</a:t>
              </a:r>
              <a:endParaRPr b="0" i="0" sz="60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7125769" y="1684800"/>
              <a:ext cx="3204247" cy="1875174"/>
            </a:xfrm>
            <a:prstGeom prst="upArrowCallout">
              <a:avLst>
                <a:gd fmla="val 50000" name="adj1"/>
                <a:gd fmla="val 20000" name="adj2"/>
                <a:gd fmla="val 20000" name="adj3"/>
                <a:gd fmla="val 100000" name="adj4"/>
              </a:avLst>
            </a:prstGeom>
            <a:solidFill>
              <a:srgbClr val="D4CED2">
                <a:alpha val="89803"/>
              </a:srgbClr>
            </a:solidFill>
            <a:ln cap="flat" cmpd="sng" w="9525">
              <a:solidFill>
                <a:srgbClr val="D4CED2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 txBox="1"/>
            <p:nvPr/>
          </p:nvSpPr>
          <p:spPr>
            <a:xfrm>
              <a:off x="7125769" y="2059835"/>
              <a:ext cx="3204247" cy="1500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5100" lIns="252750" spcFirstLastPara="1" rIns="252750" wrap="square" tIns="165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b="1" i="0" lang="en-US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Inventory Updates</a:t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9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6" name="Google Shape;206;p9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7" name="Google Shape;207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08" name="Google Shape;208;p9"/>
          <p:cNvSpPr txBox="1"/>
          <p:nvPr>
            <p:ph type="title"/>
          </p:nvPr>
        </p:nvSpPr>
        <p:spPr>
          <a:xfrm>
            <a:off x="739263" y="2177785"/>
            <a:ext cx="10713474" cy="125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Calibri"/>
              <a:buNone/>
            </a:pPr>
            <a:r>
              <a:rPr b="1" i="0" lang="en-US" sz="7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TECHNICAL DESIGN </a:t>
            </a:r>
            <a:endParaRPr sz="7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9" name="Google Shape;209;p9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/>
          <p:nvPr/>
        </p:nvSpPr>
        <p:spPr>
          <a:xfrm>
            <a:off x="-722667" y="563337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9579" y="1568196"/>
            <a:ext cx="8612840" cy="528665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0"/>
          <p:cNvSpPr txBox="1"/>
          <p:nvPr/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ARCHITECTURE </a:t>
            </a:r>
            <a:r>
              <a:rPr b="0" i="0" lang="en-US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REQUIREMENTS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"/>
          <p:cNvSpPr/>
          <p:nvPr/>
        </p:nvSpPr>
        <p:spPr>
          <a:xfrm>
            <a:off x="-722667" y="563337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1"/>
          <p:cNvSpPr txBox="1"/>
          <p:nvPr/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PIPELINE ARCHITECTURE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3">
            <a:alphaModFix/>
          </a:blip>
          <a:srcRect b="7323" l="0" r="0" t="18011"/>
          <a:stretch/>
        </p:blipFill>
        <p:spPr>
          <a:xfrm>
            <a:off x="1637179" y="1639914"/>
            <a:ext cx="8917641" cy="4438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2025-05-09T20:04:04Z</dcterms:created>
  <dc:creator>נוה מימון</dc:creator>
</cp:coreProperties>
</file>